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5"/>
  </p:notesMasterIdLst>
  <p:handoutMasterIdLst>
    <p:handoutMasterId r:id="rId16"/>
  </p:handoutMasterIdLst>
  <p:sldIdLst>
    <p:sldId id="351" r:id="rId2"/>
    <p:sldId id="269" r:id="rId3"/>
    <p:sldId id="275" r:id="rId4"/>
    <p:sldId id="282" r:id="rId5"/>
    <p:sldId id="377" r:id="rId6"/>
    <p:sldId id="379" r:id="rId7"/>
    <p:sldId id="378" r:id="rId8"/>
    <p:sldId id="317" r:id="rId9"/>
    <p:sldId id="381" r:id="rId10"/>
    <p:sldId id="285" r:id="rId11"/>
    <p:sldId id="319" r:id="rId12"/>
    <p:sldId id="330" r:id="rId13"/>
    <p:sldId id="3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6FF"/>
    <a:srgbClr val="00FFF0"/>
    <a:srgbClr val="00F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A3719-ADA2-4456-A450-DA4377986415}" v="15" dt="2024-06-09T08:04:17.189"/>
    <p1510:client id="{8EAEC29C-028C-4DB2-B841-B20CBAA62CE7}" v="114" dt="2024-06-09T09:12:15.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10/31/2024</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1</a:t>
            </a:fld>
            <a:endParaRPr lang="en-US"/>
          </a:p>
        </p:txBody>
      </p:sp>
    </p:spTree>
    <p:extLst>
      <p:ext uri="{BB962C8B-B14F-4D97-AF65-F5344CB8AC3E}">
        <p14:creationId xmlns:p14="http://schemas.microsoft.com/office/powerpoint/2010/main" val="2079462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dirty="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801613" y="4528588"/>
            <a:ext cx="4996207" cy="1615827"/>
          </a:xfrm>
        </p:spPr>
        <p:txBody>
          <a:bodyPr vert="horz" wrap="square" lIns="0" tIns="0" rIns="0" bIns="0" rtlCol="0" anchor="t">
            <a:spAutoFit/>
          </a:bodyPr>
          <a:lstStyle/>
          <a:p>
            <a:r>
              <a:rPr lang="en-IN" b="1" dirty="0">
                <a:solidFill>
                  <a:schemeClr val="accent2"/>
                </a:solidFill>
              </a:rPr>
              <a:t>Photon Prophets</a:t>
            </a:r>
            <a:r>
              <a:rPr lang="en-US" b="1" dirty="0">
                <a:solidFill>
                  <a:schemeClr val="accent2"/>
                </a:solidFill>
              </a:rPr>
              <a:t>:</a:t>
            </a:r>
          </a:p>
          <a:p>
            <a:pPr>
              <a:lnSpc>
                <a:spcPct val="100000"/>
              </a:lnSpc>
            </a:pPr>
            <a:r>
              <a:rPr lang="en-US" sz="1800" dirty="0">
                <a:latin typeface="Calibri Light"/>
                <a:cs typeface="Calibri Light"/>
              </a:rPr>
              <a:t>Sridhar Pothamsetti</a:t>
            </a:r>
            <a:endParaRPr lang="en-US" sz="1800" dirty="0"/>
          </a:p>
          <a:p>
            <a:pPr>
              <a:lnSpc>
                <a:spcPct val="100000"/>
              </a:lnSpc>
            </a:pPr>
            <a:r>
              <a:rPr lang="en-US" sz="1800" dirty="0">
                <a:latin typeface="Calibri Light"/>
                <a:cs typeface="Calibri Light"/>
              </a:rPr>
              <a:t>Manish Bhoge</a:t>
            </a:r>
          </a:p>
          <a:p>
            <a:pPr>
              <a:lnSpc>
                <a:spcPct val="100000"/>
              </a:lnSpc>
            </a:pPr>
            <a:r>
              <a:rPr lang="en-US" sz="1800" dirty="0">
                <a:latin typeface="Calibri Light"/>
                <a:cs typeface="Calibri Light"/>
              </a:rPr>
              <a:t>Harsh Narayan</a:t>
            </a:r>
            <a:endParaRPr lang="en-US" sz="1800" dirty="0"/>
          </a:p>
          <a:p>
            <a:pPr>
              <a:lnSpc>
                <a:spcPct val="100000"/>
              </a:lnSpc>
            </a:pPr>
            <a:r>
              <a:rPr lang="en-US" sz="1800" dirty="0">
                <a:latin typeface="Calibri Light"/>
                <a:cs typeface="Calibri Light"/>
              </a:rPr>
              <a:t>Vedavyasa Narayana</a:t>
            </a:r>
            <a:endParaRPr lang="en-US" dirty="0"/>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a:xfrm>
            <a:off x="635825" y="6044388"/>
            <a:ext cx="6489700" cy="200055"/>
          </a:xfrm>
        </p:spPr>
        <p:txBody>
          <a:bodyPr/>
          <a:lstStyle/>
          <a:p>
            <a:r>
              <a:rPr lang="en-US" dirty="0"/>
              <a:t>October 2024</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383726" y="614350"/>
            <a:ext cx="11289082" cy="2986587"/>
          </a:xfrm>
        </p:spPr>
        <p:txBody>
          <a:bodyPr/>
          <a:lstStyle/>
          <a:p>
            <a:pPr marL="0" indent="0" algn="ctr">
              <a:buNone/>
            </a:pPr>
            <a:r>
              <a:rPr lang="en-US" sz="7200" dirty="0">
                <a:solidFill>
                  <a:schemeClr val="bg1"/>
                </a:solidFill>
              </a:rPr>
              <a:t>Databricks Generative AI World Cup 2024</a:t>
            </a:r>
          </a:p>
          <a:p>
            <a:pPr marL="0" indent="0" algn="ctr">
              <a:buNone/>
            </a:pPr>
            <a:r>
              <a:rPr lang="en-US" sz="2800" b="0" dirty="0"/>
              <a:t>Agile Genius - Agentic Framework</a:t>
            </a:r>
            <a:endParaRPr lang="en-US" sz="7200" dirty="0">
              <a:solidFill>
                <a:schemeClr val="bg1"/>
              </a:solidFill>
            </a:endParaRP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E44F043D-51BE-09D1-DA40-17467819DD6E}"/>
              </a:ext>
            </a:extLst>
          </p:cNvPr>
          <p:cNvSpPr>
            <a:spLocks noGrp="1"/>
          </p:cNvSpPr>
          <p:nvPr>
            <p:ph type="body" sz="quarter" idx="11"/>
          </p:nvPr>
        </p:nvSpPr>
        <p:spPr>
          <a:xfrm>
            <a:off x="633632" y="419100"/>
            <a:ext cx="3467100" cy="153888"/>
          </a:xfrm>
        </p:spPr>
        <p:txBody>
          <a:bodyPr/>
          <a:lstStyle/>
          <a:p>
            <a:r>
              <a:rPr lang="en-US" dirty="0"/>
              <a:t>Agile Genius – Agentic framework</a:t>
            </a:r>
          </a:p>
        </p:txBody>
      </p:sp>
      <p:sp>
        <p:nvSpPr>
          <p:cNvPr id="13" name="Title 12">
            <a:extLst>
              <a:ext uri="{FF2B5EF4-FFF2-40B4-BE49-F238E27FC236}">
                <a16:creationId xmlns:a16="http://schemas.microsoft.com/office/drawing/2014/main" id="{8B4C8C3E-75CF-524C-AAB4-1AAD8E5B1C54}"/>
              </a:ext>
            </a:extLst>
          </p:cNvPr>
          <p:cNvSpPr>
            <a:spLocks noGrp="1"/>
          </p:cNvSpPr>
          <p:nvPr>
            <p:ph type="body" sz="quarter" idx="25"/>
          </p:nvPr>
        </p:nvSpPr>
        <p:spPr>
          <a:xfrm>
            <a:off x="478971" y="837461"/>
            <a:ext cx="5802086" cy="1181285"/>
          </a:xfrm>
        </p:spPr>
        <p:txBody>
          <a:bodyPr vert="horz" wrap="square" lIns="0" tIns="0" rIns="0" bIns="0" rtlCol="0">
            <a:noAutofit/>
          </a:bodyPr>
          <a:lstStyle/>
          <a:p>
            <a:pPr>
              <a:spcAft>
                <a:spcPts val="600"/>
              </a:spcAft>
            </a:pPr>
            <a:r>
              <a:rPr lang="en-US" b="0" i="0" kern="1200" spc="0" dirty="0">
                <a:effectLst/>
              </a:rPr>
              <a:t>Agentic Agile Framework Architecture</a:t>
            </a:r>
          </a:p>
        </p:txBody>
      </p:sp>
      <p:sp>
        <p:nvSpPr>
          <p:cNvPr id="6" name="TextBox 5">
            <a:extLst>
              <a:ext uri="{FF2B5EF4-FFF2-40B4-BE49-F238E27FC236}">
                <a16:creationId xmlns:a16="http://schemas.microsoft.com/office/drawing/2014/main" id="{04A418AB-8D3F-7A40-1DEA-ABD5A6322CFC}"/>
              </a:ext>
            </a:extLst>
          </p:cNvPr>
          <p:cNvSpPr txBox="1"/>
          <p:nvPr/>
        </p:nvSpPr>
        <p:spPr>
          <a:xfrm>
            <a:off x="647700" y="3313799"/>
            <a:ext cx="3827462" cy="289438"/>
          </a:xfrm>
          <a:prstGeom prst="rect">
            <a:avLst/>
          </a:prstGeom>
        </p:spPr>
        <p:txBody>
          <a:bodyPr vert="horz" lIns="0" tIns="0" rIns="0" bIns="0" rtlCol="0" anchor="t" anchorCtr="0">
            <a:normAutofit/>
          </a:bodyPr>
          <a:lstStyle/>
          <a:p>
            <a:pPr>
              <a:spcBef>
                <a:spcPts val="600"/>
              </a:spcBef>
            </a:pPr>
            <a:endParaRPr lang="en-US" b="1" i="0" kern="1200">
              <a:solidFill>
                <a:schemeClr val="accent2"/>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DF693-6A12-E30C-EECA-9225B19DDFF7}"/>
              </a:ext>
            </a:extLst>
          </p:cNvPr>
          <p:cNvPicPr>
            <a:picLocks noChangeAspect="1"/>
          </p:cNvPicPr>
          <p:nvPr/>
        </p:nvPicPr>
        <p:blipFill>
          <a:blip r:embed="rId2"/>
          <a:stretch>
            <a:fillRect/>
          </a:stretch>
        </p:blipFill>
        <p:spPr>
          <a:xfrm>
            <a:off x="1354667" y="2283219"/>
            <a:ext cx="8678333" cy="3847171"/>
          </a:xfrm>
          <a:prstGeom prst="rect">
            <a:avLst/>
          </a:prstGeom>
        </p:spPr>
      </p:pic>
    </p:spTree>
    <p:extLst>
      <p:ext uri="{BB962C8B-B14F-4D97-AF65-F5344CB8AC3E}">
        <p14:creationId xmlns:p14="http://schemas.microsoft.com/office/powerpoint/2010/main" val="375085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1C0068-BC16-DCC7-9D5A-BD5776246423}"/>
              </a:ext>
            </a:extLst>
          </p:cNvPr>
          <p:cNvSpPr>
            <a:spLocks noGrp="1"/>
          </p:cNvSpPr>
          <p:nvPr>
            <p:ph type="title"/>
          </p:nvPr>
        </p:nvSpPr>
        <p:spPr/>
        <p:txBody>
          <a:bodyPr/>
          <a:lstStyle/>
          <a:p>
            <a:r>
              <a:rPr lang="en-US"/>
              <a:t>Tech Stack</a:t>
            </a:r>
          </a:p>
        </p:txBody>
      </p:sp>
      <p:sp>
        <p:nvSpPr>
          <p:cNvPr id="9" name="Text Placeholder 8">
            <a:extLst>
              <a:ext uri="{FF2B5EF4-FFF2-40B4-BE49-F238E27FC236}">
                <a16:creationId xmlns:a16="http://schemas.microsoft.com/office/drawing/2014/main" id="{5E93FCDD-EC35-4687-91A7-0576676F3978}"/>
              </a:ext>
            </a:extLst>
          </p:cNvPr>
          <p:cNvSpPr>
            <a:spLocks noGrp="1"/>
          </p:cNvSpPr>
          <p:nvPr>
            <p:ph type="body" sz="quarter" idx="28"/>
          </p:nvPr>
        </p:nvSpPr>
        <p:spPr>
          <a:xfrm>
            <a:off x="633632" y="390819"/>
            <a:ext cx="3477993" cy="225707"/>
          </a:xfrm>
        </p:spPr>
        <p:txBody>
          <a:bodyPr/>
          <a:lstStyle/>
          <a:p>
            <a:r>
              <a:rPr lang="en-US" sz="1000" b="0" dirty="0"/>
              <a:t>Agentic Agile Framework</a:t>
            </a:r>
            <a:endParaRPr lang="en-US" dirty="0"/>
          </a:p>
        </p:txBody>
      </p:sp>
      <p:pic>
        <p:nvPicPr>
          <p:cNvPr id="4" name="Picture Placeholder 8" descr="A picture containing warehouse&#10;&#10;Description automatically generated">
            <a:extLst>
              <a:ext uri="{FF2B5EF4-FFF2-40B4-BE49-F238E27FC236}">
                <a16:creationId xmlns:a16="http://schemas.microsoft.com/office/drawing/2014/main" id="{3CEC0F94-A8D5-931A-9FA2-0145BA25EDBC}"/>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l="162" r="162"/>
          <a:stretch/>
        </p:blipFill>
        <p:spPr/>
      </p:pic>
      <p:sp>
        <p:nvSpPr>
          <p:cNvPr id="3" name="TextBox 2">
            <a:extLst>
              <a:ext uri="{FF2B5EF4-FFF2-40B4-BE49-F238E27FC236}">
                <a16:creationId xmlns:a16="http://schemas.microsoft.com/office/drawing/2014/main" id="{B99DCA60-86AC-4A4C-93E2-5E6A97824890}"/>
              </a:ext>
            </a:extLst>
          </p:cNvPr>
          <p:cNvSpPr txBox="1"/>
          <p:nvPr/>
        </p:nvSpPr>
        <p:spPr>
          <a:xfrm>
            <a:off x="457200" y="1755158"/>
            <a:ext cx="3924300" cy="3428759"/>
          </a:xfrm>
          <a:prstGeom prst="rect">
            <a:avLst/>
          </a:prstGeom>
          <a:noFill/>
        </p:spPr>
        <p:txBody>
          <a:bodyPr wrap="square" lIns="91440" tIns="45720" rIns="91440" bIns="45720" anchor="t">
            <a:spAutoFit/>
          </a:bodyPr>
          <a:lstStyle/>
          <a:p>
            <a:pPr indent="-228600">
              <a:lnSpc>
                <a:spcPct val="110000"/>
              </a:lnSpc>
              <a:buFont typeface="Arial" panose="020B0604020202020204" pitchFamily="34" charset="0"/>
              <a:buChar char="•"/>
            </a:pPr>
            <a:r>
              <a:rPr lang="en-US" dirty="0">
                <a:solidFill>
                  <a:schemeClr val="bg1"/>
                </a:solidFill>
              </a:rPr>
              <a:t>Programming Language: Python</a:t>
            </a:r>
          </a:p>
          <a:p>
            <a:pPr indent="-228600">
              <a:lnSpc>
                <a:spcPct val="110000"/>
              </a:lnSpc>
              <a:buFont typeface="Arial" panose="020B0604020202020204" pitchFamily="34" charset="0"/>
              <a:buChar char="•"/>
            </a:pPr>
            <a:r>
              <a:rPr lang="en-US" dirty="0">
                <a:solidFill>
                  <a:schemeClr val="bg1"/>
                </a:solidFill>
              </a:rPr>
              <a:t>IDE : Databricks Web Terminal</a:t>
            </a:r>
          </a:p>
          <a:p>
            <a:pPr indent="-228600">
              <a:lnSpc>
                <a:spcPct val="110000"/>
              </a:lnSpc>
              <a:buFont typeface="Arial" panose="020B0604020202020204" pitchFamily="34" charset="0"/>
              <a:buChar char="•"/>
            </a:pPr>
            <a:r>
              <a:rPr lang="en-US" dirty="0">
                <a:solidFill>
                  <a:schemeClr val="bg1"/>
                </a:solidFill>
              </a:rPr>
              <a:t>User Interface (UI): Gradio</a:t>
            </a:r>
          </a:p>
          <a:p>
            <a:pPr indent="-228600">
              <a:lnSpc>
                <a:spcPct val="110000"/>
              </a:lnSpc>
              <a:buFont typeface="Arial" panose="020B0604020202020204" pitchFamily="34" charset="0"/>
              <a:buChar char="•"/>
            </a:pPr>
            <a:r>
              <a:rPr lang="en-US" dirty="0">
                <a:solidFill>
                  <a:schemeClr val="bg1"/>
                </a:solidFill>
              </a:rPr>
              <a:t>Model serving:</a:t>
            </a:r>
          </a:p>
          <a:p>
            <a:pPr lvl="1" indent="-228600">
              <a:lnSpc>
                <a:spcPct val="110000"/>
              </a:lnSpc>
              <a:buFont typeface="Arial" panose="020B0604020202020204" pitchFamily="34" charset="0"/>
              <a:buChar char="•"/>
            </a:pPr>
            <a:r>
              <a:rPr lang="en-US" dirty="0">
                <a:solidFill>
                  <a:schemeClr val="bg1"/>
                </a:solidFill>
              </a:rPr>
              <a:t>Chat Model :</a:t>
            </a:r>
          </a:p>
          <a:p>
            <a:pPr marL="685800" lvl="2">
              <a:lnSpc>
                <a:spcPct val="110000"/>
              </a:lnSpc>
            </a:pPr>
            <a:r>
              <a:rPr lang="en-US" dirty="0">
                <a:solidFill>
                  <a:schemeClr val="bg1"/>
                </a:solidFill>
              </a:rPr>
              <a:t>  DBRX (Databricks)</a:t>
            </a:r>
          </a:p>
          <a:p>
            <a:pPr lvl="1" indent="-228600">
              <a:lnSpc>
                <a:spcPct val="110000"/>
              </a:lnSpc>
              <a:buFont typeface="Arial" panose="020B0604020202020204" pitchFamily="34" charset="0"/>
              <a:buChar char="•"/>
            </a:pPr>
            <a:r>
              <a:rPr lang="en-US" dirty="0">
                <a:solidFill>
                  <a:schemeClr val="bg1"/>
                </a:solidFill>
              </a:rPr>
              <a:t>Embedding model:</a:t>
            </a:r>
          </a:p>
          <a:p>
            <a:pPr marL="685800" lvl="2">
              <a:lnSpc>
                <a:spcPct val="110000"/>
              </a:lnSpc>
            </a:pPr>
            <a:r>
              <a:rPr lang="en-US" dirty="0">
                <a:solidFill>
                  <a:schemeClr val="bg1"/>
                </a:solidFill>
              </a:rPr>
              <a:t> </a:t>
            </a:r>
            <a:r>
              <a:rPr lang="en-IN" dirty="0">
                <a:solidFill>
                  <a:schemeClr val="bg1"/>
                </a:solidFill>
              </a:rPr>
              <a:t>databricks-</a:t>
            </a:r>
            <a:r>
              <a:rPr lang="en-IN" dirty="0" err="1">
                <a:solidFill>
                  <a:schemeClr val="bg1"/>
                </a:solidFill>
              </a:rPr>
              <a:t>gte</a:t>
            </a:r>
            <a:r>
              <a:rPr lang="en-IN" dirty="0">
                <a:solidFill>
                  <a:schemeClr val="bg1"/>
                </a:solidFill>
              </a:rPr>
              <a:t>-large-</a:t>
            </a:r>
            <a:r>
              <a:rPr lang="en-IN" dirty="0" err="1">
                <a:solidFill>
                  <a:schemeClr val="bg1"/>
                </a:solidFill>
              </a:rPr>
              <a:t>en</a:t>
            </a:r>
            <a:endParaRPr lang="en-US" dirty="0">
              <a:solidFill>
                <a:schemeClr val="bg1"/>
              </a:solidFill>
            </a:endParaRPr>
          </a:p>
          <a:p>
            <a:pPr indent="-228600">
              <a:lnSpc>
                <a:spcPct val="110000"/>
              </a:lnSpc>
              <a:buFont typeface="Arial" panose="020B0604020202020204" pitchFamily="34" charset="0"/>
              <a:buChar char="•"/>
            </a:pPr>
            <a:r>
              <a:rPr lang="en-US" dirty="0">
                <a:solidFill>
                  <a:schemeClr val="bg1"/>
                </a:solidFill>
              </a:rPr>
              <a:t>Vector Serving:</a:t>
            </a:r>
          </a:p>
          <a:p>
            <a:pPr lvl="1" indent="-228600">
              <a:lnSpc>
                <a:spcPct val="110000"/>
              </a:lnSpc>
              <a:buFont typeface="Arial" panose="020B0604020202020204" pitchFamily="34" charset="0"/>
              <a:buChar char="•"/>
            </a:pPr>
            <a:r>
              <a:rPr lang="en-US" dirty="0">
                <a:solidFill>
                  <a:schemeClr val="bg1"/>
                </a:solidFill>
              </a:rPr>
              <a:t>Vector Search Index</a:t>
            </a:r>
          </a:p>
          <a:p>
            <a:pPr indent="-228600">
              <a:lnSpc>
                <a:spcPct val="110000"/>
              </a:lnSpc>
              <a:buFont typeface="Arial" panose="020B0604020202020204" pitchFamily="34" charset="0"/>
              <a:buChar char="•"/>
            </a:pPr>
            <a:r>
              <a:rPr lang="en-US" dirty="0">
                <a:solidFill>
                  <a:schemeClr val="bg1"/>
                </a:solidFill>
              </a:rPr>
              <a:t>Database: Delta Lake</a:t>
            </a:r>
          </a:p>
        </p:txBody>
      </p:sp>
    </p:spTree>
    <p:extLst>
      <p:ext uri="{BB962C8B-B14F-4D97-AF65-F5344CB8AC3E}">
        <p14:creationId xmlns:p14="http://schemas.microsoft.com/office/powerpoint/2010/main" val="417494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a:xfrm>
            <a:off x="562640" y="1822233"/>
            <a:ext cx="4648200" cy="1107996"/>
          </a:xfrm>
        </p:spPr>
        <p:txBody>
          <a:bodyPr/>
          <a:lstStyle/>
          <a:p>
            <a:r>
              <a:rPr lang="en-US" dirty="0"/>
              <a:t>Demo</a:t>
            </a:r>
          </a:p>
        </p:txBody>
      </p:sp>
      <p:pic>
        <p:nvPicPr>
          <p:cNvPr id="11" name="Picture Placeholder 11" descr="A picture containing invertebrate, bright&#10;&#10;Description automatically generated">
            <a:extLst>
              <a:ext uri="{FF2B5EF4-FFF2-40B4-BE49-F238E27FC236}">
                <a16:creationId xmlns:a16="http://schemas.microsoft.com/office/drawing/2014/main" id="{D7047CEB-1974-4D38-9625-9C9B458AC109}"/>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t="23" b="23"/>
          <a:stretch>
            <a:fillRect/>
          </a:stretch>
        </p:blipFill>
        <p:spPr/>
      </p:pic>
    </p:spTree>
    <p:extLst>
      <p:ext uri="{BB962C8B-B14F-4D97-AF65-F5344CB8AC3E}">
        <p14:creationId xmlns:p14="http://schemas.microsoft.com/office/powerpoint/2010/main" val="3542957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a:xfrm>
            <a:off x="562640" y="1822233"/>
            <a:ext cx="4648200" cy="1107996"/>
          </a:xfrm>
        </p:spPr>
        <p:txBody>
          <a:bodyPr/>
          <a:lstStyle/>
          <a:p>
            <a:r>
              <a:rPr lang="en-US"/>
              <a:t>Thank you! </a:t>
            </a:r>
          </a:p>
        </p:txBody>
      </p:sp>
      <p:pic>
        <p:nvPicPr>
          <p:cNvPr id="11" name="Picture Placeholder 11" descr="A picture containing invertebrate, bright&#10;&#10;Description automatically generated">
            <a:extLst>
              <a:ext uri="{FF2B5EF4-FFF2-40B4-BE49-F238E27FC236}">
                <a16:creationId xmlns:a16="http://schemas.microsoft.com/office/drawing/2014/main" id="{D7047CEB-1974-4D38-9625-9C9B458AC109}"/>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t="23" b="23"/>
          <a:stretch>
            <a:fillRect/>
          </a:stretch>
        </p:blipFill>
        <p:spPr/>
      </p:pic>
    </p:spTree>
    <p:extLst>
      <p:ext uri="{BB962C8B-B14F-4D97-AF65-F5344CB8AC3E}">
        <p14:creationId xmlns:p14="http://schemas.microsoft.com/office/powerpoint/2010/main" val="558212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F558-DCD3-EC81-ADD1-A70D9D064D2C}"/>
              </a:ext>
            </a:extLst>
          </p:cNvPr>
          <p:cNvSpPr>
            <a:spLocks noGrp="1"/>
          </p:cNvSpPr>
          <p:nvPr>
            <p:ph type="title"/>
          </p:nvPr>
        </p:nvSpPr>
        <p:spPr/>
        <p:txBody>
          <a:bodyPr/>
          <a:lstStyle/>
          <a:p>
            <a:r>
              <a:rPr lang="en-US"/>
              <a:t>Contents</a:t>
            </a:r>
          </a:p>
        </p:txBody>
      </p:sp>
      <p:sp>
        <p:nvSpPr>
          <p:cNvPr id="3" name="Text Placeholder 2">
            <a:extLst>
              <a:ext uri="{FF2B5EF4-FFF2-40B4-BE49-F238E27FC236}">
                <a16:creationId xmlns:a16="http://schemas.microsoft.com/office/drawing/2014/main" id="{27D1D058-712F-DD82-4959-F0B86FAFF494}"/>
              </a:ext>
            </a:extLst>
          </p:cNvPr>
          <p:cNvSpPr>
            <a:spLocks noGrp="1"/>
          </p:cNvSpPr>
          <p:nvPr>
            <p:ph type="body" sz="quarter" idx="10"/>
          </p:nvPr>
        </p:nvSpPr>
        <p:spPr/>
        <p:txBody>
          <a:bodyPr/>
          <a:lstStyle/>
          <a:p>
            <a:r>
              <a:rPr lang="en-US"/>
              <a:t>01</a:t>
            </a:r>
          </a:p>
        </p:txBody>
      </p:sp>
      <p:sp>
        <p:nvSpPr>
          <p:cNvPr id="4" name="Text Placeholder 3">
            <a:extLst>
              <a:ext uri="{FF2B5EF4-FFF2-40B4-BE49-F238E27FC236}">
                <a16:creationId xmlns:a16="http://schemas.microsoft.com/office/drawing/2014/main" id="{594291EE-B640-801D-4A11-982E33473833}"/>
              </a:ext>
            </a:extLst>
          </p:cNvPr>
          <p:cNvSpPr>
            <a:spLocks noGrp="1"/>
          </p:cNvSpPr>
          <p:nvPr>
            <p:ph type="body" sz="quarter" idx="11"/>
          </p:nvPr>
        </p:nvSpPr>
        <p:spPr/>
        <p:txBody>
          <a:bodyPr/>
          <a:lstStyle/>
          <a:p>
            <a:r>
              <a:rPr lang="en-US"/>
              <a:t>02</a:t>
            </a:r>
          </a:p>
        </p:txBody>
      </p:sp>
      <p:sp>
        <p:nvSpPr>
          <p:cNvPr id="5" name="Text Placeholder 4">
            <a:extLst>
              <a:ext uri="{FF2B5EF4-FFF2-40B4-BE49-F238E27FC236}">
                <a16:creationId xmlns:a16="http://schemas.microsoft.com/office/drawing/2014/main" id="{568ACB85-D68B-5AD5-43E6-5FA2F1404F98}"/>
              </a:ext>
            </a:extLst>
          </p:cNvPr>
          <p:cNvSpPr>
            <a:spLocks noGrp="1"/>
          </p:cNvSpPr>
          <p:nvPr>
            <p:ph type="body" sz="quarter" idx="12"/>
          </p:nvPr>
        </p:nvSpPr>
        <p:spPr/>
        <p:txBody>
          <a:bodyPr/>
          <a:lstStyle/>
          <a:p>
            <a:r>
              <a:rPr lang="en-US"/>
              <a:t>03</a:t>
            </a:r>
          </a:p>
        </p:txBody>
      </p:sp>
      <p:sp>
        <p:nvSpPr>
          <p:cNvPr id="6" name="Text Placeholder 5">
            <a:extLst>
              <a:ext uri="{FF2B5EF4-FFF2-40B4-BE49-F238E27FC236}">
                <a16:creationId xmlns:a16="http://schemas.microsoft.com/office/drawing/2014/main" id="{47CE3221-EB26-56F5-114A-7B116842EA54}"/>
              </a:ext>
            </a:extLst>
          </p:cNvPr>
          <p:cNvSpPr>
            <a:spLocks noGrp="1"/>
          </p:cNvSpPr>
          <p:nvPr>
            <p:ph type="body" sz="quarter" idx="13"/>
          </p:nvPr>
        </p:nvSpPr>
        <p:spPr/>
        <p:txBody>
          <a:bodyPr/>
          <a:lstStyle/>
          <a:p>
            <a:r>
              <a:rPr lang="en-US"/>
              <a:t>04</a:t>
            </a:r>
          </a:p>
        </p:txBody>
      </p:sp>
      <p:sp>
        <p:nvSpPr>
          <p:cNvPr id="7" name="Text Placeholder 6">
            <a:extLst>
              <a:ext uri="{FF2B5EF4-FFF2-40B4-BE49-F238E27FC236}">
                <a16:creationId xmlns:a16="http://schemas.microsoft.com/office/drawing/2014/main" id="{DA2CF74A-A6D2-6EBC-93C2-03F6508B6F6F}"/>
              </a:ext>
            </a:extLst>
          </p:cNvPr>
          <p:cNvSpPr>
            <a:spLocks noGrp="1"/>
          </p:cNvSpPr>
          <p:nvPr>
            <p:ph type="body" sz="quarter" idx="14"/>
          </p:nvPr>
        </p:nvSpPr>
        <p:spPr/>
        <p:txBody>
          <a:bodyPr/>
          <a:lstStyle/>
          <a:p>
            <a:r>
              <a:rPr lang="en-US"/>
              <a:t>05</a:t>
            </a:r>
          </a:p>
        </p:txBody>
      </p:sp>
      <p:sp>
        <p:nvSpPr>
          <p:cNvPr id="8" name="Text Placeholder 7">
            <a:extLst>
              <a:ext uri="{FF2B5EF4-FFF2-40B4-BE49-F238E27FC236}">
                <a16:creationId xmlns:a16="http://schemas.microsoft.com/office/drawing/2014/main" id="{F23FA3A5-EC8C-53BE-436F-CC5CF006AD2A}"/>
              </a:ext>
            </a:extLst>
          </p:cNvPr>
          <p:cNvSpPr>
            <a:spLocks noGrp="1"/>
          </p:cNvSpPr>
          <p:nvPr>
            <p:ph type="body" sz="quarter" idx="15"/>
          </p:nvPr>
        </p:nvSpPr>
        <p:spPr/>
        <p:txBody>
          <a:bodyPr/>
          <a:lstStyle/>
          <a:p>
            <a:r>
              <a:rPr lang="en-US"/>
              <a:t>06</a:t>
            </a:r>
          </a:p>
        </p:txBody>
      </p:sp>
      <p:sp>
        <p:nvSpPr>
          <p:cNvPr id="9" name="Text Placeholder 8">
            <a:extLst>
              <a:ext uri="{FF2B5EF4-FFF2-40B4-BE49-F238E27FC236}">
                <a16:creationId xmlns:a16="http://schemas.microsoft.com/office/drawing/2014/main" id="{0576797D-A8DB-14C3-5F4B-BE708A519FE5}"/>
              </a:ext>
            </a:extLst>
          </p:cNvPr>
          <p:cNvSpPr>
            <a:spLocks noGrp="1"/>
          </p:cNvSpPr>
          <p:nvPr>
            <p:ph type="body" sz="quarter" idx="16"/>
          </p:nvPr>
        </p:nvSpPr>
        <p:spPr/>
        <p:txBody>
          <a:bodyPr/>
          <a:lstStyle/>
          <a:p>
            <a:r>
              <a:rPr lang="en-US"/>
              <a:t>Introduction</a:t>
            </a:r>
          </a:p>
        </p:txBody>
      </p:sp>
      <p:sp>
        <p:nvSpPr>
          <p:cNvPr id="10" name="Text Placeholder 9">
            <a:extLst>
              <a:ext uri="{FF2B5EF4-FFF2-40B4-BE49-F238E27FC236}">
                <a16:creationId xmlns:a16="http://schemas.microsoft.com/office/drawing/2014/main" id="{9141D82B-C10B-1BB9-045C-6A6B60302EF7}"/>
              </a:ext>
            </a:extLst>
          </p:cNvPr>
          <p:cNvSpPr>
            <a:spLocks noGrp="1"/>
          </p:cNvSpPr>
          <p:nvPr>
            <p:ph type="body" sz="quarter" idx="17"/>
          </p:nvPr>
        </p:nvSpPr>
        <p:spPr/>
        <p:txBody>
          <a:bodyPr/>
          <a:lstStyle/>
          <a:p>
            <a:r>
              <a:rPr lang="en-US"/>
              <a:t>Problem Statement</a:t>
            </a:r>
          </a:p>
        </p:txBody>
      </p:sp>
      <p:sp>
        <p:nvSpPr>
          <p:cNvPr id="11" name="Text Placeholder 10">
            <a:extLst>
              <a:ext uri="{FF2B5EF4-FFF2-40B4-BE49-F238E27FC236}">
                <a16:creationId xmlns:a16="http://schemas.microsoft.com/office/drawing/2014/main" id="{C495BD1E-F51A-C1EA-E433-3765992A7686}"/>
              </a:ext>
            </a:extLst>
          </p:cNvPr>
          <p:cNvSpPr>
            <a:spLocks noGrp="1"/>
          </p:cNvSpPr>
          <p:nvPr>
            <p:ph type="body" sz="quarter" idx="18"/>
          </p:nvPr>
        </p:nvSpPr>
        <p:spPr/>
        <p:txBody>
          <a:bodyPr/>
          <a:lstStyle/>
          <a:p>
            <a:r>
              <a:rPr lang="en-US"/>
              <a:t>Solution</a:t>
            </a:r>
          </a:p>
        </p:txBody>
      </p:sp>
      <p:sp>
        <p:nvSpPr>
          <p:cNvPr id="12" name="Text Placeholder 11">
            <a:extLst>
              <a:ext uri="{FF2B5EF4-FFF2-40B4-BE49-F238E27FC236}">
                <a16:creationId xmlns:a16="http://schemas.microsoft.com/office/drawing/2014/main" id="{3E09AC65-B8CA-C4AA-6B0F-3649F96645A6}"/>
              </a:ext>
            </a:extLst>
          </p:cNvPr>
          <p:cNvSpPr>
            <a:spLocks noGrp="1"/>
          </p:cNvSpPr>
          <p:nvPr>
            <p:ph type="body" sz="quarter" idx="19"/>
          </p:nvPr>
        </p:nvSpPr>
        <p:spPr/>
        <p:txBody>
          <a:bodyPr/>
          <a:lstStyle/>
          <a:p>
            <a:r>
              <a:rPr lang="en-US"/>
              <a:t>Features</a:t>
            </a:r>
          </a:p>
        </p:txBody>
      </p:sp>
      <p:sp>
        <p:nvSpPr>
          <p:cNvPr id="13" name="Text Placeholder 12">
            <a:extLst>
              <a:ext uri="{FF2B5EF4-FFF2-40B4-BE49-F238E27FC236}">
                <a16:creationId xmlns:a16="http://schemas.microsoft.com/office/drawing/2014/main" id="{FE0156A0-E47D-016B-1742-C23C5D404FF7}"/>
              </a:ext>
            </a:extLst>
          </p:cNvPr>
          <p:cNvSpPr>
            <a:spLocks noGrp="1"/>
          </p:cNvSpPr>
          <p:nvPr>
            <p:ph type="body" sz="quarter" idx="20"/>
          </p:nvPr>
        </p:nvSpPr>
        <p:spPr/>
        <p:txBody>
          <a:bodyPr/>
          <a:lstStyle/>
          <a:p>
            <a:r>
              <a:rPr lang="en-US"/>
              <a:t>Architecture and Tech stack</a:t>
            </a:r>
          </a:p>
        </p:txBody>
      </p:sp>
      <p:sp>
        <p:nvSpPr>
          <p:cNvPr id="14" name="Text Placeholder 13">
            <a:extLst>
              <a:ext uri="{FF2B5EF4-FFF2-40B4-BE49-F238E27FC236}">
                <a16:creationId xmlns:a16="http://schemas.microsoft.com/office/drawing/2014/main" id="{4FDFE434-5D75-4569-B2B2-C12795CF1824}"/>
              </a:ext>
            </a:extLst>
          </p:cNvPr>
          <p:cNvSpPr>
            <a:spLocks noGrp="1"/>
          </p:cNvSpPr>
          <p:nvPr>
            <p:ph type="body" sz="quarter" idx="21"/>
          </p:nvPr>
        </p:nvSpPr>
        <p:spPr/>
        <p:txBody>
          <a:bodyPr/>
          <a:lstStyle/>
          <a:p>
            <a:r>
              <a:rPr lang="en-US"/>
              <a:t>Thank you</a:t>
            </a:r>
          </a:p>
        </p:txBody>
      </p:sp>
    </p:spTree>
    <p:extLst>
      <p:ext uri="{BB962C8B-B14F-4D97-AF65-F5344CB8AC3E}">
        <p14:creationId xmlns:p14="http://schemas.microsoft.com/office/powerpoint/2010/main" val="144450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793240"/>
            <a:ext cx="5640805" cy="923330"/>
          </a:xfrm>
        </p:spPr>
        <p:txBody>
          <a:bodyPr/>
          <a:lstStyle/>
          <a:p>
            <a:r>
              <a:rPr lang="en-US"/>
              <a:t>Introduction</a:t>
            </a:r>
          </a:p>
        </p:txBody>
      </p:sp>
      <p:sp>
        <p:nvSpPr>
          <p:cNvPr id="5" name="Text Placeholder 4">
            <a:extLst>
              <a:ext uri="{FF2B5EF4-FFF2-40B4-BE49-F238E27FC236}">
                <a16:creationId xmlns:a16="http://schemas.microsoft.com/office/drawing/2014/main" id="{9A3869EB-1D9A-931F-FE33-AE0DAA8CE781}"/>
              </a:ext>
            </a:extLst>
          </p:cNvPr>
          <p:cNvSpPr>
            <a:spLocks noGrp="1"/>
          </p:cNvSpPr>
          <p:nvPr>
            <p:ph type="body" sz="quarter" idx="10"/>
          </p:nvPr>
        </p:nvSpPr>
        <p:spPr>
          <a:xfrm>
            <a:off x="647700" y="1315415"/>
            <a:ext cx="498928" cy="307777"/>
          </a:xfrm>
        </p:spPr>
        <p:txBody>
          <a:bodyPr/>
          <a:lstStyle/>
          <a:p>
            <a:r>
              <a:rPr lang="en-US"/>
              <a:t>01</a:t>
            </a:r>
          </a:p>
        </p:txBody>
      </p:sp>
      <p:pic>
        <p:nvPicPr>
          <p:cNvPr id="9" name="Picture Placeholder 8" descr="A picture containing outdoor, person&#10;&#10;Description automatically generated">
            <a:extLst>
              <a:ext uri="{FF2B5EF4-FFF2-40B4-BE49-F238E27FC236}">
                <a16:creationId xmlns:a16="http://schemas.microsoft.com/office/drawing/2014/main" id="{CE95A1B1-A59B-5155-B365-EA93C2F51538}"/>
              </a:ext>
            </a:extLst>
          </p:cNvPr>
          <p:cNvPicPr>
            <a:picLocks noGrp="1" noChangeAspect="1"/>
          </p:cNvPicPr>
          <p:nvPr>
            <p:ph type="pic" sz="quarter" idx="24"/>
          </p:nvPr>
        </p:nvPicPr>
        <p:blipFill rotWithShape="1">
          <a:blip r:embed="rId2" cstate="screen">
            <a:extLst>
              <a:ext uri="{28A0092B-C50C-407E-A947-70E740481C1C}">
                <a14:useLocalDpi xmlns:a14="http://schemas.microsoft.com/office/drawing/2010/main"/>
              </a:ext>
            </a:extLst>
          </a:blip>
          <a:srcRect/>
          <a:stretch/>
        </p:blipFill>
        <p:spPr>
          <a:xfrm>
            <a:off x="7202905" y="0"/>
            <a:ext cx="4989095" cy="6858000"/>
          </a:xfrm>
        </p:spPr>
      </p:pic>
    </p:spTree>
    <p:extLst>
      <p:ext uri="{BB962C8B-B14F-4D97-AF65-F5344CB8AC3E}">
        <p14:creationId xmlns:p14="http://schemas.microsoft.com/office/powerpoint/2010/main" val="90487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178436" y="2273786"/>
            <a:ext cx="5807497" cy="984885"/>
          </a:xfrm>
        </p:spPr>
        <p:txBody>
          <a:bodyPr/>
          <a:lstStyle/>
          <a:p>
            <a:r>
              <a:rPr lang="en-US" sz="3200" b="0" dirty="0"/>
              <a:t>What is </a:t>
            </a:r>
            <a:br>
              <a:rPr lang="en-US" sz="3200" b="0" dirty="0"/>
            </a:br>
            <a:r>
              <a:rPr lang="en-US" sz="3200" dirty="0"/>
              <a:t>Agile Genius – Agentic framework?</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206067" y="1486386"/>
            <a:ext cx="5691433" cy="3389839"/>
          </a:xfrm>
        </p:spPr>
        <p:txBody>
          <a:bodyPr/>
          <a:lstStyle/>
          <a:p>
            <a:pPr algn="l"/>
            <a:r>
              <a:rPr lang="en-US" sz="2000" dirty="0"/>
              <a:t>The Agile Genius - Agentic Framework is a set of digital agents designed to take on key Agile roles:</a:t>
            </a:r>
          </a:p>
          <a:p>
            <a:pPr marL="525780" lvl="1" indent="-342900"/>
            <a:r>
              <a:rPr lang="en-US" sz="1800" b="1" dirty="0"/>
              <a:t>Product Owner</a:t>
            </a:r>
            <a:endParaRPr lang="en-US" sz="1800" dirty="0"/>
          </a:p>
          <a:p>
            <a:pPr marL="525780" lvl="1" indent="-342900"/>
            <a:r>
              <a:rPr lang="en-US" sz="1800" b="1" dirty="0"/>
              <a:t>Scrum Master</a:t>
            </a:r>
            <a:endParaRPr lang="en-US" sz="1800" dirty="0"/>
          </a:p>
          <a:p>
            <a:pPr marL="525780" lvl="1" indent="-342900"/>
            <a:r>
              <a:rPr lang="en-US" sz="1800" b="1" dirty="0"/>
              <a:t>Project Manager</a:t>
            </a:r>
          </a:p>
          <a:p>
            <a:pPr algn="l"/>
            <a:r>
              <a:rPr lang="en-US" sz="2000" dirty="0"/>
              <a:t>These agents work collaboratively to manage Agile processes, enabling human team members to focus on development and innovation while ensuring seamless sprint planning, resource management, and meeting facilitation</a:t>
            </a:r>
            <a:r>
              <a:rPr lang="en-US" sz="2400" dirty="0"/>
              <a:t>.</a:t>
            </a:r>
            <a:endParaRPr lang="en-US" sz="1800" dirty="0"/>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11"/>
          </p:nvPr>
        </p:nvSpPr>
        <p:spPr/>
        <p:txBody>
          <a:bodyPr/>
          <a:lstStyle/>
          <a:p>
            <a:r>
              <a:rPr lang="en-US"/>
              <a:t>INTRODUCTION</a:t>
            </a:r>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5"/>
          </p:nvPr>
        </p:nvSpPr>
        <p:spPr>
          <a:xfrm>
            <a:off x="620713" y="722843"/>
            <a:ext cx="4019020" cy="338554"/>
          </a:xfrm>
        </p:spPr>
        <p:txBody>
          <a:bodyPr/>
          <a:lstStyle/>
          <a:p>
            <a:r>
              <a:rPr lang="en-US" dirty="0"/>
              <a:t>Agile Genius – Agentic framework</a:t>
            </a:r>
          </a:p>
        </p:txBody>
      </p:sp>
    </p:spTree>
    <p:extLst>
      <p:ext uri="{BB962C8B-B14F-4D97-AF65-F5344CB8AC3E}">
        <p14:creationId xmlns:p14="http://schemas.microsoft.com/office/powerpoint/2010/main" val="254266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11"/>
          </p:nvPr>
        </p:nvSpPr>
        <p:spPr/>
        <p:txBody>
          <a:bodyPr/>
          <a:lstStyle/>
          <a:p>
            <a:r>
              <a:rPr lang="en-US" dirty="0"/>
              <a:t>Agile Genius – Agentic framework</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a:xfrm>
            <a:off x="633630" y="1660006"/>
            <a:ext cx="5163853" cy="4324517"/>
          </a:xfrm>
        </p:spPr>
        <p:txBody>
          <a:bodyPr/>
          <a:lstStyle/>
          <a:p>
            <a:pPr>
              <a:buFont typeface="Arial" panose="020B0604020202020204" pitchFamily="34" charset="0"/>
              <a:buChar char="•"/>
            </a:pPr>
            <a:r>
              <a:rPr lang="en-US" sz="1600" b="1" dirty="0"/>
              <a:t> High Administrative Burden</a:t>
            </a:r>
            <a:r>
              <a:rPr lang="en-US" sz="1600" dirty="0"/>
              <a:t>: Agile teams are often slowed down by the repetitive tasks of sprint management, meeting facilitation, and backlog prioritization, leaving less time for high-value work.</a:t>
            </a:r>
          </a:p>
          <a:p>
            <a:pPr>
              <a:buFont typeface="Arial" panose="020B0604020202020204" pitchFamily="34" charset="0"/>
              <a:buChar char="•"/>
            </a:pPr>
            <a:r>
              <a:rPr lang="en-US" sz="1600" b="1" dirty="0"/>
              <a:t> Inconsistent Agile Practices</a:t>
            </a:r>
            <a:r>
              <a:rPr lang="en-US" sz="1600" dirty="0"/>
              <a:t>: With multiple Agile roles, achieving consistent practices across teams can be challenging, especially when team members have varying levels of experience with Agile.</a:t>
            </a:r>
          </a:p>
          <a:p>
            <a:pPr>
              <a:buFont typeface="Arial" panose="020B0604020202020204" pitchFamily="34" charset="0"/>
              <a:buChar char="•"/>
            </a:pPr>
            <a:r>
              <a:rPr lang="en-US" sz="1600" b="1" dirty="0"/>
              <a:t> Limited Real-Time Insights</a:t>
            </a:r>
            <a:r>
              <a:rPr lang="en-US" sz="1600" dirty="0"/>
              <a:t>: Traditional Agile roles rely on manual updates and periodic reports, resulting in delayed visibility into team performance, project progress, and blockers.</a:t>
            </a:r>
          </a:p>
          <a:p>
            <a:pPr>
              <a:buFont typeface="Arial" panose="020B0604020202020204" pitchFamily="34" charset="0"/>
              <a:buChar char="•"/>
            </a:pPr>
            <a:r>
              <a:rPr lang="en-US" sz="1600" b="1" dirty="0"/>
              <a:t> Resource Management Bottlenecks</a:t>
            </a:r>
            <a:r>
              <a:rPr lang="en-US" sz="1600" dirty="0"/>
              <a:t>: Manual resource allocation can lead to delays and imbalances in workload distribution, which disrupts sprint flow and impacts productivity.</a:t>
            </a:r>
          </a:p>
        </p:txBody>
      </p:sp>
      <p:sp>
        <p:nvSpPr>
          <p:cNvPr id="46" name="Picture Placeholder 45">
            <a:extLst>
              <a:ext uri="{FF2B5EF4-FFF2-40B4-BE49-F238E27FC236}">
                <a16:creationId xmlns:a16="http://schemas.microsoft.com/office/drawing/2014/main" id="{7663B611-2323-3502-CE11-D7E097856178}"/>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88BC62C9-D3BF-7C40-5589-DABE0C2EF0BD}"/>
              </a:ext>
            </a:extLst>
          </p:cNvPr>
          <p:cNvSpPr>
            <a:spLocks noGrp="1"/>
          </p:cNvSpPr>
          <p:nvPr>
            <p:ph type="body" sz="quarter" idx="25"/>
          </p:nvPr>
        </p:nvSpPr>
        <p:spPr>
          <a:xfrm>
            <a:off x="633630" y="675458"/>
            <a:ext cx="4648200" cy="540598"/>
          </a:xfrm>
        </p:spPr>
        <p:txBody>
          <a:bodyPr/>
          <a:lstStyle/>
          <a:p>
            <a:r>
              <a:rPr lang="en-US" dirty="0"/>
              <a:t>Problem Statement</a:t>
            </a:r>
          </a:p>
        </p:txBody>
      </p:sp>
      <p:pic>
        <p:nvPicPr>
          <p:cNvPr id="9" name="Picture Placeholder 12" descr="A person wearing a hat">
            <a:extLst>
              <a:ext uri="{FF2B5EF4-FFF2-40B4-BE49-F238E27FC236}">
                <a16:creationId xmlns:a16="http://schemas.microsoft.com/office/drawing/2014/main" id="{CD4E3700-B414-FBEC-5F5A-1AF40BF7785A}"/>
              </a:ext>
            </a:extLst>
          </p:cNvPr>
          <p:cNvPicPr>
            <a:picLocks noChangeAspect="1"/>
          </p:cNvPicPr>
          <p:nvPr/>
        </p:nvPicPr>
        <p:blipFill>
          <a:blip r:embed="rId2" cstate="email">
            <a:extLst>
              <a:ext uri="{28A0092B-C50C-407E-A947-70E740481C1C}">
                <a14:useLocalDpi xmlns:a14="http://schemas.microsoft.com/office/drawing/2010/main"/>
              </a:ext>
            </a:extLst>
          </a:blip>
          <a:srcRect l="38" r="38"/>
          <a:stretch>
            <a:fillRect/>
          </a:stretch>
        </p:blipFill>
        <p:spPr>
          <a:xfrm>
            <a:off x="6092952" y="0"/>
            <a:ext cx="6099047" cy="6858000"/>
          </a:xfrm>
          <a:prstGeom prst="rect">
            <a:avLst/>
          </a:prstGeom>
        </p:spPr>
      </p:pic>
    </p:spTree>
    <p:extLst>
      <p:ext uri="{BB962C8B-B14F-4D97-AF65-F5344CB8AC3E}">
        <p14:creationId xmlns:p14="http://schemas.microsoft.com/office/powerpoint/2010/main" val="31535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11"/>
          </p:nvPr>
        </p:nvSpPr>
        <p:spPr>
          <a:xfrm>
            <a:off x="417108" y="352890"/>
            <a:ext cx="3467100" cy="153888"/>
          </a:xfrm>
        </p:spPr>
        <p:txBody>
          <a:bodyPr/>
          <a:lstStyle/>
          <a:p>
            <a:r>
              <a:rPr lang="en-US" dirty="0"/>
              <a:t>Agile Genius – Agentic framework</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a:xfrm>
            <a:off x="417108" y="1207304"/>
            <a:ext cx="5554577" cy="5180905"/>
          </a:xfrm>
        </p:spPr>
        <p:txBody>
          <a:bodyPr/>
          <a:lstStyle/>
          <a:p>
            <a:r>
              <a:rPr lang="en-US" sz="1600" dirty="0"/>
              <a:t>Showcases the core functionalities of the Agile Genius - Agentic Framework, addressing the challenges of Agile team management with a suite of specialized agents.</a:t>
            </a:r>
          </a:p>
          <a:p>
            <a:pPr marL="285750" indent="-285750">
              <a:buFont typeface="Wingdings" panose="05000000000000000000" pitchFamily="2" charset="2"/>
              <a:buChar char="Ø"/>
            </a:pPr>
            <a:r>
              <a:rPr lang="en-US" sz="1600" b="1" dirty="0"/>
              <a:t> Prioritization and Backlog Management</a:t>
            </a:r>
          </a:p>
          <a:p>
            <a:pPr lvl="2"/>
            <a:r>
              <a:rPr lang="en-US" sz="1400" b="1" dirty="0"/>
              <a:t>Product Owner AI</a:t>
            </a:r>
            <a:r>
              <a:rPr lang="en-US" sz="1400" dirty="0"/>
              <a:t>: Converts business needs and feedback into actionable backlogs, dynamically prioritizing tasks and communicating updates to stakeholders.</a:t>
            </a:r>
          </a:p>
          <a:p>
            <a:pPr marL="285750" indent="-285750">
              <a:buFont typeface="Wingdings" panose="05000000000000000000" pitchFamily="2" charset="2"/>
              <a:buChar char="Ø"/>
            </a:pPr>
            <a:r>
              <a:rPr lang="en-US" sz="1600" b="1" dirty="0"/>
              <a:t>Real-Time Resource Management</a:t>
            </a:r>
          </a:p>
          <a:p>
            <a:pPr lvl="2"/>
            <a:r>
              <a:rPr lang="en-US" sz="1400" b="1" dirty="0"/>
              <a:t>Dynamic Resource Allocation</a:t>
            </a:r>
            <a:r>
              <a:rPr lang="en-US" sz="1400" dirty="0"/>
              <a:t>: Adjusts team resources based on workload, optimizing sprint flow and maintaining productivity with proactive task distribution.</a:t>
            </a:r>
          </a:p>
          <a:p>
            <a:pPr marL="285750" indent="-285750">
              <a:buFont typeface="Wingdings" panose="05000000000000000000" pitchFamily="2" charset="2"/>
              <a:buChar char="Ø"/>
            </a:pPr>
            <a:r>
              <a:rPr lang="en-US" sz="1600" b="1" dirty="0"/>
              <a:t>Sprint Progress and Performance Tracking</a:t>
            </a:r>
            <a:endParaRPr lang="en-US" sz="1600" dirty="0"/>
          </a:p>
          <a:p>
            <a:pPr lvl="2"/>
            <a:r>
              <a:rPr lang="en-US" sz="1400" b="1" dirty="0"/>
              <a:t>Automated Status Reporting</a:t>
            </a:r>
            <a:r>
              <a:rPr lang="en-US" sz="1400" dirty="0"/>
              <a:t>: Tracks sprint metrics in real-time—velocity, burndown rates, task completion—and provides insights through live dashboards and status reports.</a:t>
            </a:r>
          </a:p>
          <a:p>
            <a:pPr marL="285750" indent="-285750">
              <a:buFont typeface="Wingdings" panose="05000000000000000000" pitchFamily="2" charset="2"/>
              <a:buChar char="Ø"/>
            </a:pPr>
            <a:r>
              <a:rPr lang="en-US" sz="1600" b="1" dirty="0"/>
              <a:t>Feedback-Driven Sprint Refinement</a:t>
            </a:r>
            <a:endParaRPr lang="en-US" sz="1600" dirty="0"/>
          </a:p>
          <a:p>
            <a:pPr lvl="2"/>
            <a:r>
              <a:rPr lang="en-US" sz="1400" b="1" dirty="0"/>
              <a:t>Continuous Improvement Loop</a:t>
            </a:r>
            <a:r>
              <a:rPr lang="en-US" sz="1400" dirty="0"/>
              <a:t>: Gathers feedback and performance data post-sprint to fine-tune Agile practices, enhancing team adaptability and long-term success.</a:t>
            </a:r>
          </a:p>
        </p:txBody>
      </p:sp>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a:xfrm>
            <a:off x="417108" y="594456"/>
            <a:ext cx="3467100" cy="591380"/>
          </a:xfrm>
        </p:spPr>
        <p:txBody>
          <a:bodyPr/>
          <a:lstStyle/>
          <a:p>
            <a:r>
              <a:rPr lang="en-US" dirty="0"/>
              <a:t>Solution</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a:extLst>
              <a:ext uri="{28A0092B-C50C-407E-A947-70E740481C1C}">
                <a14:useLocalDpi xmlns:a14="http://schemas.microsoft.com/office/drawing/2010/main" val="0"/>
              </a:ext>
            </a:extLst>
          </a:blip>
          <a:srcRect t="1625"/>
          <a:stretch/>
        </p:blipFill>
        <p:spPr>
          <a:xfrm>
            <a:off x="6335486" y="0"/>
            <a:ext cx="5856514" cy="6858000"/>
          </a:xfrm>
          <a:prstGeom prst="rect">
            <a:avLst/>
          </a:prstGeom>
        </p:spPr>
      </p:pic>
    </p:spTree>
    <p:extLst>
      <p:ext uri="{BB962C8B-B14F-4D97-AF65-F5344CB8AC3E}">
        <p14:creationId xmlns:p14="http://schemas.microsoft.com/office/powerpoint/2010/main" val="401373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a:xfrm>
            <a:off x="583924" y="3403599"/>
            <a:ext cx="3529939" cy="503343"/>
          </a:xfrm>
        </p:spPr>
        <p:txBody>
          <a:bodyPr vert="horz" wrap="square" lIns="0" tIns="0" rIns="0" bIns="0" rtlCol="0" anchor="t">
            <a:spAutoFit/>
          </a:bodyPr>
          <a:lstStyle/>
          <a:p>
            <a:r>
              <a:rPr lang="en-US" sz="1800" b="1" dirty="0"/>
              <a:t>Query Processing</a:t>
            </a:r>
          </a:p>
        </p:txBody>
      </p:sp>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a:xfrm>
            <a:off x="397469" y="4071427"/>
            <a:ext cx="3404169" cy="2035109"/>
          </a:xfrm>
        </p:spPr>
        <p:txBody>
          <a:bodyPr/>
          <a:lstStyle/>
          <a:p>
            <a:pPr marL="285750" indent="-285750">
              <a:buFont typeface="Arial" panose="020B0604020202020204" pitchFamily="34" charset="0"/>
              <a:buChar char="•"/>
            </a:pPr>
            <a:r>
              <a:rPr lang="en-US" dirty="0"/>
              <a:t>When a user submits a query, it initiates a collaborative response chain across the Agile agents. This query triggers the predefined prompts within each agent’s specific template, guiding their responses according to role-based objectives.</a:t>
            </a:r>
            <a:endParaRPr lang="en-US" dirty="0">
              <a:latin typeface="Calibri Light"/>
              <a:cs typeface="Calibri Light"/>
            </a:endParaRPr>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a:xfrm>
            <a:off x="8528172" y="3382429"/>
            <a:ext cx="3467100" cy="503343"/>
          </a:xfrm>
        </p:spPr>
        <p:txBody>
          <a:bodyPr vert="horz" wrap="square" lIns="0" tIns="0" rIns="0" bIns="0" rtlCol="0" anchor="t">
            <a:spAutoFit/>
          </a:bodyPr>
          <a:lstStyle/>
          <a:p>
            <a:r>
              <a:rPr lang="en-US" sz="1800" b="1" dirty="0"/>
              <a:t>Role-Based Response Generation</a:t>
            </a:r>
          </a:p>
        </p:txBody>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a:xfrm>
            <a:off x="8240293" y="4000074"/>
            <a:ext cx="3951707" cy="2701958"/>
          </a:xfrm>
        </p:spPr>
        <p:txBody>
          <a:bodyPr/>
          <a:lstStyle/>
          <a:p>
            <a:pPr marL="285750" indent="-285750">
              <a:buChar char="•"/>
            </a:pPr>
            <a:r>
              <a:rPr lang="en-US" dirty="0">
                <a:latin typeface="Calibri Light"/>
                <a:cs typeface="Calibri Light"/>
              </a:rPr>
              <a:t>The Product Owner prioritizes the query based on backlog alignment, using similarity results to ensure responses reflect business objectives.</a:t>
            </a:r>
          </a:p>
          <a:p>
            <a:pPr marL="285750" indent="-285750">
              <a:buChar char="•"/>
            </a:pPr>
            <a:r>
              <a:rPr lang="en-US" dirty="0">
                <a:latin typeface="Calibri Light"/>
                <a:cs typeface="Calibri Light"/>
              </a:rPr>
              <a:t>The Scrum Master synthesizes data for Agile ceremonies or meeting insights, refining the response to support team communication and alignment.</a:t>
            </a:r>
          </a:p>
          <a:p>
            <a:pPr marL="285750" indent="-285750">
              <a:buChar char="•"/>
            </a:pPr>
            <a:r>
              <a:rPr lang="en-US" dirty="0">
                <a:latin typeface="Calibri Light"/>
                <a:cs typeface="Calibri Light"/>
              </a:rPr>
              <a:t>The Project Manager optimizes resource or timeline-related aspects, focusing on effective allocation and project deliverables.</a:t>
            </a:r>
          </a:p>
        </p:txBody>
      </p:sp>
      <p:sp>
        <p:nvSpPr>
          <p:cNvPr id="3" name="Text Placeholder 3">
            <a:extLst>
              <a:ext uri="{FF2B5EF4-FFF2-40B4-BE49-F238E27FC236}">
                <a16:creationId xmlns:a16="http://schemas.microsoft.com/office/drawing/2014/main" id="{A6817471-6DC3-6FB2-3998-EDE15CBB2160}"/>
              </a:ext>
            </a:extLst>
          </p:cNvPr>
          <p:cNvSpPr txBox="1">
            <a:spLocks/>
          </p:cNvSpPr>
          <p:nvPr/>
        </p:nvSpPr>
        <p:spPr>
          <a:xfrm>
            <a:off x="4418515" y="3403593"/>
            <a:ext cx="3230093" cy="503343"/>
          </a:xfrm>
          <a:prstGeom prst="rect">
            <a:avLst/>
          </a:prstGeom>
        </p:spPr>
        <p:txBody>
          <a:bodyPr vert="horz" wrap="square" lIns="0" tIns="0" rIns="0" bIns="0" rtlCol="0" anchor="t">
            <a:spAutoFit/>
          </a:bodyPr>
          <a:lstStyle>
            <a:lvl1pPr marL="0" indent="0" algn="l" defTabSz="914400" rtl="0" eaLnBrk="1" latinLnBrk="0" hangingPunct="1">
              <a:lnSpc>
                <a:spcPts val="4600"/>
              </a:lnSpc>
              <a:spcBef>
                <a:spcPts val="0"/>
              </a:spcBef>
              <a:spcAft>
                <a:spcPts val="0"/>
              </a:spcAft>
              <a:buFont typeface="Arial" panose="020B0604020202020204" pitchFamily="34" charset="0"/>
              <a:buNone/>
              <a:defRPr lang="en-US" sz="3600" b="0" i="0" kern="1200" spc="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Agentic Chain Activation</a:t>
            </a:r>
          </a:p>
        </p:txBody>
      </p:sp>
      <p:sp>
        <p:nvSpPr>
          <p:cNvPr id="10" name="Text Placeholder 4">
            <a:extLst>
              <a:ext uri="{FF2B5EF4-FFF2-40B4-BE49-F238E27FC236}">
                <a16:creationId xmlns:a16="http://schemas.microsoft.com/office/drawing/2014/main" id="{ABB15D12-87B7-EA0A-F314-55D391FCF91C}"/>
              </a:ext>
            </a:extLst>
          </p:cNvPr>
          <p:cNvSpPr txBox="1">
            <a:spLocks/>
          </p:cNvSpPr>
          <p:nvPr/>
        </p:nvSpPr>
        <p:spPr>
          <a:xfrm>
            <a:off x="4105991" y="4028126"/>
            <a:ext cx="3980017" cy="2625014"/>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lang="en-US" sz="1400" b="0" i="0" kern="1200">
                <a:solidFill>
                  <a:schemeClr val="tx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Calibri Light"/>
                <a:cs typeface="Calibri Light"/>
              </a:rPr>
              <a:t>Product Owner, Scrum Master, and Project Manager agents each activate their prompt templates to address the query. They access Databricks serving endpoints for AI model support, enabling nuanced, role-specific interpretations of the query.</a:t>
            </a:r>
          </a:p>
          <a:p>
            <a:pPr marL="285750" indent="-285750">
              <a:buFont typeface="Arial" panose="020B0604020202020204" pitchFamily="34" charset="0"/>
              <a:buChar char="•"/>
            </a:pPr>
            <a:r>
              <a:rPr lang="en-US" dirty="0">
                <a:latin typeface="Calibri Light"/>
                <a:cs typeface="Calibri Light"/>
              </a:rPr>
              <a:t>Each agent leverages vector similarity search using a designated vector database, efficiently retrieving relevant data, documentation, or prior Agile artifacts that align with the user’s input.</a:t>
            </a:r>
            <a:endParaRPr lang="en-US" dirty="0"/>
          </a:p>
        </p:txBody>
      </p:sp>
      <p:sp>
        <p:nvSpPr>
          <p:cNvPr id="6" name="AutoShape 2" descr="An image depicting AI query generation and data profiling. The image should include elements such as a computer or AI assistant generating SQL queries, a database, charts, graphs, and data nodes to represent data profiling. Use modern and sleek graphics, with colors that convey technological sophistication like blue and silver. Ensure the elements are clearly depicted and organized for a professional presentation.">
            <a:extLst>
              <a:ext uri="{FF2B5EF4-FFF2-40B4-BE49-F238E27FC236}">
                <a16:creationId xmlns:a16="http://schemas.microsoft.com/office/drawing/2014/main" id="{2C71BE4B-882A-D063-B9E6-DA8AC2EAD9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n image depicting AI query generation and data profiling. The image should include elements such as a computer or AI assistant generating SQL queries, a database, charts, graphs, and data nodes to represent data profiling. Use modern and sleek graphics, with colors that convey technological sophistication like blue and silver. Ensure the elements are clearly depicted and organized for a professional presentation.">
            <a:extLst>
              <a:ext uri="{FF2B5EF4-FFF2-40B4-BE49-F238E27FC236}">
                <a16:creationId xmlns:a16="http://schemas.microsoft.com/office/drawing/2014/main" id="{78CD35AF-2E72-7E19-9727-8BEF9D4929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CF9C8A36-6ED6-0AE6-D359-42BABB40668E}"/>
              </a:ext>
            </a:extLst>
          </p:cNvPr>
          <p:cNvPicPr>
            <a:picLocks noChangeAspect="1"/>
          </p:cNvPicPr>
          <p:nvPr/>
        </p:nvPicPr>
        <p:blipFill>
          <a:blip r:embed="rId2"/>
          <a:stretch>
            <a:fillRect/>
          </a:stretch>
        </p:blipFill>
        <p:spPr>
          <a:xfrm>
            <a:off x="165354" y="-9551"/>
            <a:ext cx="3886515" cy="3514751"/>
          </a:xfrm>
          <a:prstGeom prst="rect">
            <a:avLst/>
          </a:prstGeom>
        </p:spPr>
      </p:pic>
      <p:pic>
        <p:nvPicPr>
          <p:cNvPr id="19" name="Picture 18">
            <a:extLst>
              <a:ext uri="{FF2B5EF4-FFF2-40B4-BE49-F238E27FC236}">
                <a16:creationId xmlns:a16="http://schemas.microsoft.com/office/drawing/2014/main" id="{A297C362-9018-47C7-CC95-C7BC2D032D25}"/>
              </a:ext>
            </a:extLst>
          </p:cNvPr>
          <p:cNvPicPr>
            <a:picLocks noChangeAspect="1"/>
          </p:cNvPicPr>
          <p:nvPr/>
        </p:nvPicPr>
        <p:blipFill>
          <a:blip r:embed="rId3"/>
          <a:stretch>
            <a:fillRect/>
          </a:stretch>
        </p:blipFill>
        <p:spPr>
          <a:xfrm>
            <a:off x="8015255" y="1"/>
            <a:ext cx="3980017" cy="3505199"/>
          </a:xfrm>
          <a:prstGeom prst="rect">
            <a:avLst/>
          </a:prstGeom>
        </p:spPr>
      </p:pic>
      <p:pic>
        <p:nvPicPr>
          <p:cNvPr id="21" name="Picture 20">
            <a:extLst>
              <a:ext uri="{FF2B5EF4-FFF2-40B4-BE49-F238E27FC236}">
                <a16:creationId xmlns:a16="http://schemas.microsoft.com/office/drawing/2014/main" id="{4B0BA095-C9AE-4C5C-9ADC-61B16A0C3DED}"/>
              </a:ext>
            </a:extLst>
          </p:cNvPr>
          <p:cNvPicPr>
            <a:picLocks noChangeAspect="1"/>
          </p:cNvPicPr>
          <p:nvPr/>
        </p:nvPicPr>
        <p:blipFill>
          <a:blip r:embed="rId4"/>
          <a:stretch>
            <a:fillRect/>
          </a:stretch>
        </p:blipFill>
        <p:spPr>
          <a:xfrm>
            <a:off x="4176747" y="-9551"/>
            <a:ext cx="3712740" cy="3514751"/>
          </a:xfrm>
          <a:prstGeom prst="rect">
            <a:avLst/>
          </a:prstGeom>
        </p:spPr>
      </p:pic>
    </p:spTree>
    <p:extLst>
      <p:ext uri="{BB962C8B-B14F-4D97-AF65-F5344CB8AC3E}">
        <p14:creationId xmlns:p14="http://schemas.microsoft.com/office/powerpoint/2010/main" val="3004170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16FFBE-073D-72CD-FC71-1886E87F8029}"/>
              </a:ext>
            </a:extLst>
          </p:cNvPr>
          <p:cNvSpPr>
            <a:spLocks noGrp="1"/>
          </p:cNvSpPr>
          <p:nvPr>
            <p:ph type="pic" sz="quarter" idx="16"/>
          </p:nvPr>
        </p:nvSpPr>
        <p:spPr/>
        <p:txBody>
          <a:bodyPr/>
          <a:lstStyle/>
          <a:p>
            <a:endParaRPr lang="en-US"/>
          </a:p>
        </p:txBody>
      </p:sp>
      <p:pic>
        <p:nvPicPr>
          <p:cNvPr id="7" name="Picture Placeholder 13" descr="A car driving on a road">
            <a:extLst>
              <a:ext uri="{FF2B5EF4-FFF2-40B4-BE49-F238E27FC236}">
                <a16:creationId xmlns:a16="http://schemas.microsoft.com/office/drawing/2014/main" id="{F5D6AFD1-BBCF-4C12-5520-D344022A7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4" b="44"/>
          <a:stretch/>
        </p:blipFill>
        <p:spPr>
          <a:xfrm>
            <a:off x="6096000" y="0"/>
            <a:ext cx="6096000" cy="6844945"/>
          </a:xfrm>
          <a:prstGeom prst="rect">
            <a:avLst/>
          </a:prstGeom>
        </p:spPr>
      </p:pic>
      <p:sp>
        <p:nvSpPr>
          <p:cNvPr id="8" name="Title 4">
            <a:extLst>
              <a:ext uri="{FF2B5EF4-FFF2-40B4-BE49-F238E27FC236}">
                <a16:creationId xmlns:a16="http://schemas.microsoft.com/office/drawing/2014/main" id="{EFCB3AAB-9198-B94F-26FD-8BCAA4443716}"/>
              </a:ext>
            </a:extLst>
          </p:cNvPr>
          <p:cNvSpPr txBox="1">
            <a:spLocks/>
          </p:cNvSpPr>
          <p:nvPr/>
        </p:nvSpPr>
        <p:spPr>
          <a:xfrm>
            <a:off x="625165" y="744194"/>
            <a:ext cx="3832042" cy="340414"/>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r>
              <a:rPr lang="en-US" sz="2800" dirty="0"/>
              <a:t>Current State</a:t>
            </a:r>
          </a:p>
        </p:txBody>
      </p:sp>
      <p:sp>
        <p:nvSpPr>
          <p:cNvPr id="2" name="TextBox 1">
            <a:extLst>
              <a:ext uri="{FF2B5EF4-FFF2-40B4-BE49-F238E27FC236}">
                <a16:creationId xmlns:a16="http://schemas.microsoft.com/office/drawing/2014/main" id="{FEACE230-4424-6847-F011-BC60ADAB6C6A}"/>
              </a:ext>
            </a:extLst>
          </p:cNvPr>
          <p:cNvSpPr txBox="1"/>
          <p:nvPr/>
        </p:nvSpPr>
        <p:spPr>
          <a:xfrm>
            <a:off x="505616" y="1347060"/>
            <a:ext cx="5291680" cy="4596539"/>
          </a:xfrm>
          <a:prstGeom prst="rect">
            <a:avLst/>
          </a:prstGeom>
          <a:noFill/>
        </p:spPr>
        <p:txBody>
          <a:bodyPr wrap="square" lIns="0" tIns="0" rIns="0" bIns="0" rtlCol="0">
            <a:noAutofit/>
          </a:bodyPr>
          <a:lstStyle/>
          <a:p>
            <a:pPr marL="285750" indent="-285750">
              <a:lnSpc>
                <a:spcPct val="110000"/>
              </a:lnSpc>
              <a:spcBef>
                <a:spcPts val="600"/>
              </a:spcBef>
              <a:buFont typeface="Arial" panose="020B0604020202020204" pitchFamily="34" charset="0"/>
              <a:buChar char="•"/>
            </a:pPr>
            <a:r>
              <a:rPr lang="en-US" sz="1600" b="1" dirty="0">
                <a:solidFill>
                  <a:schemeClr val="bg2"/>
                </a:solidFill>
              </a:rPr>
              <a:t>User Interaction</a:t>
            </a:r>
            <a:r>
              <a:rPr lang="en-US" sz="1600" b="0" dirty="0">
                <a:solidFill>
                  <a:schemeClr val="bg2"/>
                </a:solidFill>
              </a:rPr>
              <a:t>: The application accepts user queries.</a:t>
            </a:r>
          </a:p>
          <a:p>
            <a:pPr marL="285750" indent="-285750">
              <a:lnSpc>
                <a:spcPct val="110000"/>
              </a:lnSpc>
              <a:spcBef>
                <a:spcPts val="600"/>
              </a:spcBef>
              <a:buFont typeface="Arial" panose="020B0604020202020204" pitchFamily="34" charset="0"/>
              <a:buChar char="•"/>
            </a:pPr>
            <a:r>
              <a:rPr lang="en-US" sz="1600" b="1" dirty="0">
                <a:solidFill>
                  <a:schemeClr val="bg2"/>
                </a:solidFill>
              </a:rPr>
              <a:t>Agentic Chain Initiation</a:t>
            </a:r>
            <a:r>
              <a:rPr lang="en-US" sz="1600" b="0" dirty="0">
                <a:solidFill>
                  <a:schemeClr val="bg2"/>
                </a:solidFill>
              </a:rPr>
              <a:t>: Triggers the agentic chain involving the Product Owner, Scrum Master, and Project Manager.</a:t>
            </a:r>
          </a:p>
          <a:p>
            <a:pPr marL="285750" indent="-285750">
              <a:lnSpc>
                <a:spcPct val="110000"/>
              </a:lnSpc>
              <a:spcBef>
                <a:spcPts val="600"/>
              </a:spcBef>
              <a:buFont typeface="Arial" panose="020B0604020202020204" pitchFamily="34" charset="0"/>
              <a:buChar char="•"/>
            </a:pPr>
            <a:r>
              <a:rPr lang="en-US" sz="1600" b="1" dirty="0">
                <a:solidFill>
                  <a:schemeClr val="bg2"/>
                </a:solidFill>
              </a:rPr>
              <a:t>Similarity Search</a:t>
            </a:r>
            <a:r>
              <a:rPr lang="en-US" sz="1600" b="0" dirty="0">
                <a:solidFill>
                  <a:schemeClr val="bg2"/>
                </a:solidFill>
              </a:rPr>
              <a:t>: Executes similarity searches in the vector database.</a:t>
            </a:r>
          </a:p>
          <a:p>
            <a:pPr marL="285750" indent="-285750">
              <a:lnSpc>
                <a:spcPct val="110000"/>
              </a:lnSpc>
              <a:spcBef>
                <a:spcPts val="600"/>
              </a:spcBef>
              <a:buFont typeface="Arial" panose="020B0604020202020204" pitchFamily="34" charset="0"/>
              <a:buChar char="•"/>
            </a:pPr>
            <a:r>
              <a:rPr lang="en-US" sz="1600" b="1" dirty="0">
                <a:solidFill>
                  <a:schemeClr val="bg2"/>
                </a:solidFill>
              </a:rPr>
              <a:t>Prompt Utilization</a:t>
            </a:r>
            <a:r>
              <a:rPr lang="en-US" sz="1600" b="0" dirty="0">
                <a:solidFill>
                  <a:schemeClr val="bg2"/>
                </a:solidFill>
              </a:rPr>
              <a:t>: Leverages predefined prompts via serving endpoints.</a:t>
            </a:r>
          </a:p>
          <a:p>
            <a:pPr marL="285750" indent="-285750">
              <a:lnSpc>
                <a:spcPct val="110000"/>
              </a:lnSpc>
              <a:spcBef>
                <a:spcPts val="600"/>
              </a:spcBef>
              <a:buFont typeface="Arial" panose="020B0604020202020204" pitchFamily="34" charset="0"/>
              <a:buChar char="•"/>
            </a:pPr>
            <a:r>
              <a:rPr lang="en-US" sz="1600" b="1" dirty="0">
                <a:solidFill>
                  <a:schemeClr val="bg2"/>
                </a:solidFill>
              </a:rPr>
              <a:t>Collaborative Response Generation</a:t>
            </a:r>
            <a:r>
              <a:rPr lang="en-US" sz="1600" b="0" dirty="0">
                <a:solidFill>
                  <a:schemeClr val="bg2"/>
                </a:solidFill>
              </a:rPr>
              <a:t>: Agents generate context-aware responses:</a:t>
            </a:r>
          </a:p>
          <a:p>
            <a:pPr marL="285750" indent="-285750">
              <a:lnSpc>
                <a:spcPct val="110000"/>
              </a:lnSpc>
              <a:spcBef>
                <a:spcPts val="600"/>
              </a:spcBef>
              <a:buFont typeface="Arial" panose="020B0604020202020204" pitchFamily="34" charset="0"/>
              <a:buChar char="•"/>
            </a:pPr>
            <a:r>
              <a:rPr lang="en-US" sz="1600" b="1" dirty="0">
                <a:solidFill>
                  <a:schemeClr val="bg2"/>
                </a:solidFill>
              </a:rPr>
              <a:t>Product Owner</a:t>
            </a:r>
            <a:r>
              <a:rPr lang="en-US" sz="1600" b="0" dirty="0">
                <a:solidFill>
                  <a:schemeClr val="bg2"/>
                </a:solidFill>
              </a:rPr>
              <a:t>: Optimizes the product backlog.</a:t>
            </a:r>
          </a:p>
          <a:p>
            <a:pPr marL="285750" indent="-285750">
              <a:lnSpc>
                <a:spcPct val="110000"/>
              </a:lnSpc>
              <a:spcBef>
                <a:spcPts val="600"/>
              </a:spcBef>
              <a:buFont typeface="Arial" panose="020B0604020202020204" pitchFamily="34" charset="0"/>
              <a:buChar char="•"/>
            </a:pPr>
            <a:r>
              <a:rPr lang="en-US" sz="1600" b="1" dirty="0">
                <a:solidFill>
                  <a:schemeClr val="bg2"/>
                </a:solidFill>
              </a:rPr>
              <a:t>Scrum Master</a:t>
            </a:r>
            <a:r>
              <a:rPr lang="en-US" sz="1600" b="0" dirty="0">
                <a:solidFill>
                  <a:schemeClr val="bg2"/>
                </a:solidFill>
              </a:rPr>
              <a:t>: Facilitates Agile ceremonies.</a:t>
            </a:r>
          </a:p>
          <a:p>
            <a:pPr marL="285750" indent="-285750">
              <a:lnSpc>
                <a:spcPct val="110000"/>
              </a:lnSpc>
              <a:spcBef>
                <a:spcPts val="600"/>
              </a:spcBef>
              <a:buFont typeface="Arial" panose="020B0604020202020204" pitchFamily="34" charset="0"/>
              <a:buChar char="•"/>
            </a:pPr>
            <a:r>
              <a:rPr lang="en-US" sz="1600" b="1" dirty="0">
                <a:solidFill>
                  <a:schemeClr val="bg2"/>
                </a:solidFill>
              </a:rPr>
              <a:t>Project Manager</a:t>
            </a:r>
            <a:r>
              <a:rPr lang="en-US" sz="1600" b="0" dirty="0">
                <a:solidFill>
                  <a:schemeClr val="bg2"/>
                </a:solidFill>
              </a:rPr>
              <a:t>: Manages resource allocation.</a:t>
            </a:r>
          </a:p>
          <a:p>
            <a:pPr marL="285750" indent="-285750">
              <a:lnSpc>
                <a:spcPct val="110000"/>
              </a:lnSpc>
              <a:spcBef>
                <a:spcPts val="600"/>
              </a:spcBef>
              <a:buFont typeface="Arial" panose="020B0604020202020204" pitchFamily="34" charset="0"/>
              <a:buChar char="•"/>
            </a:pPr>
            <a:r>
              <a:rPr lang="en-US" sz="1600" b="1" dirty="0">
                <a:solidFill>
                  <a:schemeClr val="bg2"/>
                </a:solidFill>
              </a:rPr>
              <a:t>Outcome</a:t>
            </a:r>
            <a:r>
              <a:rPr lang="en-US" sz="1600" b="0" dirty="0">
                <a:solidFill>
                  <a:schemeClr val="bg2"/>
                </a:solidFill>
              </a:rPr>
              <a:t>: Enables AI-generated insights and enhances decision-making for Agile teams.</a:t>
            </a:r>
            <a:endParaRPr lang="en-US" sz="1600" dirty="0">
              <a:solidFill>
                <a:schemeClr val="bg2"/>
              </a:solidFill>
            </a:endParaRPr>
          </a:p>
        </p:txBody>
      </p:sp>
      <p:sp>
        <p:nvSpPr>
          <p:cNvPr id="10" name="Text Placeholder 4">
            <a:extLst>
              <a:ext uri="{FF2B5EF4-FFF2-40B4-BE49-F238E27FC236}">
                <a16:creationId xmlns:a16="http://schemas.microsoft.com/office/drawing/2014/main" id="{C11EFEB4-0913-8672-205C-44DF5EBEF2F5}"/>
              </a:ext>
            </a:extLst>
          </p:cNvPr>
          <p:cNvSpPr txBox="1">
            <a:spLocks/>
          </p:cNvSpPr>
          <p:nvPr/>
        </p:nvSpPr>
        <p:spPr>
          <a:xfrm>
            <a:off x="557429" y="419100"/>
            <a:ext cx="3467100" cy="303742"/>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Agile Genius – Agentic framework</a:t>
            </a:r>
          </a:p>
        </p:txBody>
      </p:sp>
    </p:spTree>
    <p:extLst>
      <p:ext uri="{BB962C8B-B14F-4D97-AF65-F5344CB8AC3E}">
        <p14:creationId xmlns:p14="http://schemas.microsoft.com/office/powerpoint/2010/main" val="3860351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FCB2356-8E71-011F-4204-87E072AF482C}"/>
              </a:ext>
            </a:extLst>
          </p:cNvPr>
          <p:cNvSpPr>
            <a:spLocks noGrp="1"/>
          </p:cNvSpPr>
          <p:nvPr>
            <p:ph type="pic" sz="quarter" idx="16"/>
          </p:nvPr>
        </p:nvSpPr>
        <p:spPr/>
        <p:txBody>
          <a:bodyPr/>
          <a:lstStyle/>
          <a:p>
            <a:endParaRPr lang="en-US"/>
          </a:p>
        </p:txBody>
      </p:sp>
      <p:sp>
        <p:nvSpPr>
          <p:cNvPr id="3" name="Title 2">
            <a:extLst>
              <a:ext uri="{FF2B5EF4-FFF2-40B4-BE49-F238E27FC236}">
                <a16:creationId xmlns:a16="http://schemas.microsoft.com/office/drawing/2014/main" id="{49185C70-71E7-FA46-6E5B-9598013C4082}"/>
              </a:ext>
            </a:extLst>
          </p:cNvPr>
          <p:cNvSpPr>
            <a:spLocks noGrp="1"/>
          </p:cNvSpPr>
          <p:nvPr>
            <p:ph type="title"/>
          </p:nvPr>
        </p:nvSpPr>
        <p:spPr>
          <a:xfrm>
            <a:off x="633632" y="574826"/>
            <a:ext cx="4651156" cy="343958"/>
          </a:xfrm>
        </p:spPr>
        <p:txBody>
          <a:bodyPr/>
          <a:lstStyle/>
          <a:p>
            <a:r>
              <a:rPr lang="en-US" sz="2400"/>
              <a:t>Future Plans</a:t>
            </a:r>
          </a:p>
        </p:txBody>
      </p:sp>
      <p:sp>
        <p:nvSpPr>
          <p:cNvPr id="5" name="Title 4">
            <a:extLst>
              <a:ext uri="{FF2B5EF4-FFF2-40B4-BE49-F238E27FC236}">
                <a16:creationId xmlns:a16="http://schemas.microsoft.com/office/drawing/2014/main" id="{EF158484-1FE2-6CBF-7B2B-7F4C5F559D28}"/>
              </a:ext>
            </a:extLst>
          </p:cNvPr>
          <p:cNvSpPr txBox="1">
            <a:spLocks/>
          </p:cNvSpPr>
          <p:nvPr/>
        </p:nvSpPr>
        <p:spPr>
          <a:xfrm>
            <a:off x="413083" y="1094794"/>
            <a:ext cx="5277311" cy="4611817"/>
          </a:xfrm>
          <a:prstGeom prst="rect">
            <a:avLst/>
          </a:prstGeom>
        </p:spPr>
        <p:txBody>
          <a:bodyPr lIns="0" tIns="0" rIns="0" bIns="0" anchor="t">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342900" indent="-342900">
              <a:lnSpc>
                <a:spcPct val="110000"/>
              </a:lnSpc>
              <a:buFont typeface="Arial" panose="020B0604020202020204" pitchFamily="34" charset="0"/>
              <a:buChar char="•"/>
            </a:pPr>
            <a:r>
              <a:rPr lang="en-US" sz="1600" dirty="0">
                <a:latin typeface="+mn-lt"/>
              </a:rPr>
              <a:t>Refine Agent Collaboration</a:t>
            </a:r>
            <a:r>
              <a:rPr lang="en-US" sz="1600" b="0" dirty="0">
                <a:latin typeface="+mn-lt"/>
              </a:rPr>
              <a:t>: Enhance the interaction and collaboration between the Product Owner, Scrum Master, and Project/Resource Manager agents to improve decision-making and project outcomes.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Expand Query Capabilities</a:t>
            </a:r>
            <a:r>
              <a:rPr lang="en-US" sz="1600" b="0" dirty="0">
                <a:latin typeface="+mn-lt"/>
              </a:rPr>
              <a:t>: Integrate more diverse data sources and file formats, such as APIs and third-party services, to allow agents to gather and analyze a broader range of data relevant to project needs.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Enhance AI-Driven Recommendations</a:t>
            </a:r>
            <a:r>
              <a:rPr lang="en-US" sz="1600" b="0" dirty="0">
                <a:latin typeface="+mn-lt"/>
              </a:rPr>
              <a:t>: Develop advanced algorithms for the agents to provide smarter, data-driven recommendations on backlog prioritization, resource allocation, and meeting facilitation based on historical project data and user inputs.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Continuous Learning Mechanism</a:t>
            </a:r>
            <a:r>
              <a:rPr lang="en-US" sz="1600" b="0" dirty="0">
                <a:latin typeface="+mn-lt"/>
              </a:rPr>
              <a:t>: Implement a feedback system where agents learn from user interactions and outcomes to improve their responses over time.</a:t>
            </a:r>
          </a:p>
        </p:txBody>
      </p:sp>
      <p:pic>
        <p:nvPicPr>
          <p:cNvPr id="1026" name="Picture 2">
            <a:extLst>
              <a:ext uri="{FF2B5EF4-FFF2-40B4-BE49-F238E27FC236}">
                <a16:creationId xmlns:a16="http://schemas.microsoft.com/office/drawing/2014/main" id="{EC455178-7EB3-E11B-406F-59053CF13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5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316EA308-AD8A-23CD-2A61-0072EF38DE5C}"/>
              </a:ext>
            </a:extLst>
          </p:cNvPr>
          <p:cNvSpPr txBox="1">
            <a:spLocks/>
          </p:cNvSpPr>
          <p:nvPr/>
        </p:nvSpPr>
        <p:spPr>
          <a:xfrm>
            <a:off x="489744" y="244928"/>
            <a:ext cx="3467100" cy="153888"/>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Agile Genius – Agentic framework</a:t>
            </a:r>
          </a:p>
        </p:txBody>
      </p:sp>
    </p:spTree>
    <p:extLst>
      <p:ext uri="{BB962C8B-B14F-4D97-AF65-F5344CB8AC3E}">
        <p14:creationId xmlns:p14="http://schemas.microsoft.com/office/powerpoint/2010/main" val="417484689"/>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TotalTime>
  <Words>853</Words>
  <Application>Microsoft Office PowerPoint</Application>
  <PresentationFormat>Widescreen</PresentationFormat>
  <Paragraphs>95</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Courier New</vt:lpstr>
      <vt:lpstr>Human Sans</vt:lpstr>
      <vt:lpstr>Wingdings</vt:lpstr>
      <vt:lpstr>EPAM Master Dark 2023.1</vt:lpstr>
      <vt:lpstr>PowerPoint Presentation</vt:lpstr>
      <vt:lpstr>Contents</vt:lpstr>
      <vt:lpstr>Introduction</vt:lpstr>
      <vt:lpstr>What is  Agile Genius – Agentic framework?</vt:lpstr>
      <vt:lpstr>PowerPoint Presentation</vt:lpstr>
      <vt:lpstr>PowerPoint Presentation</vt:lpstr>
      <vt:lpstr>PowerPoint Presentation</vt:lpstr>
      <vt:lpstr>PowerPoint Presentation</vt:lpstr>
      <vt:lpstr>Future Plans</vt:lpstr>
      <vt:lpstr>PowerPoint Presentation</vt:lpstr>
      <vt:lpstr>Tech Stack</vt:lpstr>
      <vt:lpstr>Demo</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Sridhar Pothamsetti</cp:lastModifiedBy>
  <cp:revision>19</cp:revision>
  <dcterms:created xsi:type="dcterms:W3CDTF">2020-10-26T14:33:58Z</dcterms:created>
  <dcterms:modified xsi:type="dcterms:W3CDTF">2024-10-31T06:56:04Z</dcterms:modified>
</cp:coreProperties>
</file>